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4" r:id="rId7"/>
    <p:sldId id="261" r:id="rId8"/>
    <p:sldId id="262" r:id="rId9"/>
    <p:sldId id="263" r:id="rId10"/>
    <p:sldId id="270" r:id="rId11"/>
    <p:sldId id="266" r:id="rId12"/>
    <p:sldId id="267" r:id="rId13"/>
    <p:sldId id="268" r:id="rId14"/>
    <p:sldId id="272" r:id="rId15"/>
    <p:sldId id="271" r:id="rId16"/>
    <p:sldId id="273"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6" d="100"/>
          <a:sy n="116" d="100"/>
        </p:scale>
        <p:origin x="102"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2E5301-CF67-458A-816A-09D600FFB464}"/>
              </a:ext>
            </a:extLst>
          </p:cNvPr>
          <p:cNvSpPr>
            <a:spLocks noGrp="1"/>
          </p:cNvSpPr>
          <p:nvPr>
            <p:ph type="ctrTitle"/>
          </p:nvPr>
        </p:nvSpPr>
        <p:spPr/>
        <p:txBody>
          <a:bodyPr>
            <a:normAutofit fontScale="90000"/>
          </a:bodyPr>
          <a:lstStyle/>
          <a:p>
            <a:r>
              <a:rPr lang="en-US" dirty="0"/>
              <a:t>Conboy Proposed Cultivation and Manufacturing Facility</a:t>
            </a:r>
          </a:p>
        </p:txBody>
      </p:sp>
      <p:sp>
        <p:nvSpPr>
          <p:cNvPr id="3" name="Subtitle 2">
            <a:extLst>
              <a:ext uri="{FF2B5EF4-FFF2-40B4-BE49-F238E27FC236}">
                <a16:creationId xmlns="" xmlns:a16="http://schemas.microsoft.com/office/drawing/2014/main" id="{F04238F0-ACE6-4994-9CAD-C9D205D5EFDB}"/>
              </a:ext>
            </a:extLst>
          </p:cNvPr>
          <p:cNvSpPr>
            <a:spLocks noGrp="1"/>
          </p:cNvSpPr>
          <p:nvPr>
            <p:ph type="subTitle" idx="1"/>
          </p:nvPr>
        </p:nvSpPr>
        <p:spPr/>
        <p:txBody>
          <a:bodyPr/>
          <a:lstStyle/>
          <a:p>
            <a:r>
              <a:rPr lang="en-US" dirty="0"/>
              <a:t>2727 Jacobs Ladder Rd,</a:t>
            </a:r>
          </a:p>
          <a:p>
            <a:r>
              <a:rPr lang="en-US" dirty="0"/>
              <a:t>Becket, MA 01223</a:t>
            </a:r>
          </a:p>
        </p:txBody>
      </p:sp>
    </p:spTree>
    <p:extLst>
      <p:ext uri="{BB962C8B-B14F-4D97-AF65-F5344CB8AC3E}">
        <p14:creationId xmlns:p14="http://schemas.microsoft.com/office/powerpoint/2010/main" val="2041048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Plan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16200000">
            <a:off x="4176825" y="-97499"/>
            <a:ext cx="6014087" cy="8641491"/>
          </a:xfrm>
        </p:spPr>
      </p:pic>
    </p:spTree>
    <p:extLst>
      <p:ext uri="{BB962C8B-B14F-4D97-AF65-F5344CB8AC3E}">
        <p14:creationId xmlns:p14="http://schemas.microsoft.com/office/powerpoint/2010/main" val="2910984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C87332-5A0F-4F42-96DF-DBCBCD97926C}"/>
              </a:ext>
            </a:extLst>
          </p:cNvPr>
          <p:cNvSpPr>
            <a:spLocks noGrp="1"/>
          </p:cNvSpPr>
          <p:nvPr>
            <p:ph type="title"/>
          </p:nvPr>
        </p:nvSpPr>
        <p:spPr/>
        <p:txBody>
          <a:bodyPr/>
          <a:lstStyle/>
          <a:p>
            <a:r>
              <a:rPr lang="en-US" dirty="0" smtClean="0"/>
              <a:t>Proposed Interior Sight Plan </a:t>
            </a:r>
            <a:endParaRPr lang="en-US" dirty="0"/>
          </a:p>
        </p:txBody>
      </p:sp>
      <p:sp>
        <p:nvSpPr>
          <p:cNvPr id="3" name="Content Placeholder 2">
            <a:extLst>
              <a:ext uri="{FF2B5EF4-FFF2-40B4-BE49-F238E27FC236}">
                <a16:creationId xmlns="" xmlns:a16="http://schemas.microsoft.com/office/drawing/2014/main" id="{31B8FEEA-83F8-4BA2-9C99-E1556E3DF627}"/>
              </a:ext>
            </a:extLst>
          </p:cNvPr>
          <p:cNvSpPr>
            <a:spLocks noGrp="1"/>
          </p:cNvSpPr>
          <p:nvPr>
            <p:ph idx="1"/>
          </p:nvPr>
        </p:nvSpPr>
        <p:spPr/>
        <p:txBody>
          <a:bodyPr/>
          <a:lstStyle/>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436725965"/>
              </p:ext>
            </p:extLst>
          </p:nvPr>
        </p:nvGraphicFramePr>
        <p:xfrm>
          <a:off x="2589212" y="2075413"/>
          <a:ext cx="8915400" cy="3864015"/>
        </p:xfrm>
        <a:graphic>
          <a:graphicData uri="http://schemas.openxmlformats.org/presentationml/2006/ole">
            <mc:AlternateContent xmlns:mc="http://schemas.openxmlformats.org/markup-compatibility/2006">
              <mc:Choice xmlns:v="urn:schemas-microsoft-com:vml" Requires="v">
                <p:oleObj spid="_x0000_s1037" name="Acrobat Document" r:id="rId3" imgW="32918210" imgH="24688800" progId="AcroExch.Document.DC">
                  <p:embed/>
                </p:oleObj>
              </mc:Choice>
              <mc:Fallback>
                <p:oleObj name="Acrobat Document" r:id="rId3" imgW="32918210" imgH="24688800" progId="AcroExch.Document.DC">
                  <p:embed/>
                  <p:pic>
                    <p:nvPicPr>
                      <p:cNvPr id="0" name=""/>
                      <p:cNvPicPr/>
                      <p:nvPr/>
                    </p:nvPicPr>
                    <p:blipFill>
                      <a:blip r:embed="rId4"/>
                      <a:stretch>
                        <a:fillRect/>
                      </a:stretch>
                    </p:blipFill>
                    <p:spPr>
                      <a:xfrm>
                        <a:off x="2589212" y="2075413"/>
                        <a:ext cx="8915400" cy="3864015"/>
                      </a:xfrm>
                      <a:prstGeom prst="rect">
                        <a:avLst/>
                      </a:prstGeom>
                    </p:spPr>
                  </p:pic>
                </p:oleObj>
              </mc:Fallback>
            </mc:AlternateContent>
          </a:graphicData>
        </a:graphic>
      </p:graphicFrame>
    </p:spTree>
    <p:extLst>
      <p:ext uri="{BB962C8B-B14F-4D97-AF65-F5344CB8AC3E}">
        <p14:creationId xmlns:p14="http://schemas.microsoft.com/office/powerpoint/2010/main" val="2843483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28669D-A9A2-4677-A9AD-74739C1C3E1C}"/>
              </a:ext>
            </a:extLst>
          </p:cNvPr>
          <p:cNvSpPr>
            <a:spLocks noGrp="1"/>
          </p:cNvSpPr>
          <p:nvPr>
            <p:ph type="title"/>
          </p:nvPr>
        </p:nvSpPr>
        <p:spPr>
          <a:xfrm>
            <a:off x="2592925" y="624110"/>
            <a:ext cx="8911687" cy="606813"/>
          </a:xfrm>
        </p:spPr>
        <p:txBody>
          <a:bodyPr>
            <a:normAutofit fontScale="90000"/>
          </a:bodyPr>
          <a:lstStyle/>
          <a:p>
            <a:r>
              <a:rPr lang="en-US" dirty="0" smtClean="0"/>
              <a:t>Lighting, Shading and Odor Control</a:t>
            </a:r>
            <a:endParaRPr lang="en-US" dirty="0"/>
          </a:p>
        </p:txBody>
      </p:sp>
      <p:sp>
        <p:nvSpPr>
          <p:cNvPr id="3" name="Content Placeholder 2">
            <a:extLst>
              <a:ext uri="{FF2B5EF4-FFF2-40B4-BE49-F238E27FC236}">
                <a16:creationId xmlns="" xmlns:a16="http://schemas.microsoft.com/office/drawing/2014/main" id="{A6034F13-47A5-47C7-BFAC-E264273D310C}"/>
              </a:ext>
            </a:extLst>
          </p:cNvPr>
          <p:cNvSpPr>
            <a:spLocks noGrp="1"/>
          </p:cNvSpPr>
          <p:nvPr>
            <p:ph idx="1"/>
          </p:nvPr>
        </p:nvSpPr>
        <p:spPr>
          <a:xfrm>
            <a:off x="2592925" y="1230923"/>
            <a:ext cx="8915400" cy="5330930"/>
          </a:xfrm>
        </p:spPr>
        <p:txBody>
          <a:bodyPr>
            <a:normAutofit/>
          </a:bodyPr>
          <a:lstStyle/>
          <a:p>
            <a:r>
              <a:rPr lang="en-US" dirty="0"/>
              <a:t>Lighting. Outdoor light levels shall not exceed 1 foot-candle along property lines, nor 10-foot candles for any location on the property. Any light poles, new or existing, </a:t>
            </a:r>
            <a:r>
              <a:rPr lang="en-US" dirty="0" smtClean="0"/>
              <a:t>will </a:t>
            </a:r>
            <a:r>
              <a:rPr lang="en-US" dirty="0"/>
              <a:t>not exceed eighteen feet (18’) in overall height. All outdoor light fixtures </a:t>
            </a:r>
            <a:r>
              <a:rPr lang="en-US" dirty="0" smtClean="0"/>
              <a:t>will </a:t>
            </a:r>
            <a:r>
              <a:rPr lang="en-US" dirty="0"/>
              <a:t>be shielded and aimed down to prevent light trespass onto adjacent properties. </a:t>
            </a:r>
            <a:endParaRPr lang="en-US" dirty="0" smtClean="0"/>
          </a:p>
          <a:p>
            <a:r>
              <a:rPr lang="en-US" dirty="0" smtClean="0"/>
              <a:t>Landscaping. This property will </a:t>
            </a:r>
            <a:r>
              <a:rPr lang="en-US" dirty="0"/>
              <a:t>be landscaped to harmonize the building with surrounding uses. Landscaping shall be provided at the rate of one (1) canopy tree for every thirty feet (30’) of lineal road frontage and shall be located within fifteen feet (15’) of the front property line(s). Existing trees may count toward this requirement and may be clustered. Landscaping </a:t>
            </a:r>
            <a:r>
              <a:rPr lang="en-US" dirty="0" smtClean="0"/>
              <a:t>will </a:t>
            </a:r>
            <a:r>
              <a:rPr lang="en-US" dirty="0"/>
              <a:t>consist of native, non-invasive plant species. </a:t>
            </a:r>
            <a:endParaRPr lang="en-US" dirty="0" smtClean="0"/>
          </a:p>
          <a:p>
            <a:r>
              <a:rPr lang="en-US" dirty="0"/>
              <a:t>Control of emissions. Sufficient measures and means of preventing smoke, odors, debris, dust, fluids and other substances from </a:t>
            </a:r>
            <a:r>
              <a:rPr lang="en-US" dirty="0" smtClean="0"/>
              <a:t>this ME will </a:t>
            </a:r>
            <a:r>
              <a:rPr lang="en-US" dirty="0"/>
              <a:t>be provided at all times. </a:t>
            </a:r>
            <a:r>
              <a:rPr lang="en-US" dirty="0" smtClean="0"/>
              <a:t>Technology is evolving quickly in relation to odor control, and this ME will address the best quality filters available at the time of construction of the structure. </a:t>
            </a:r>
            <a:endParaRPr lang="en-US" dirty="0"/>
          </a:p>
        </p:txBody>
      </p:sp>
    </p:spTree>
    <p:extLst>
      <p:ext uri="{BB962C8B-B14F-4D97-AF65-F5344CB8AC3E}">
        <p14:creationId xmlns:p14="http://schemas.microsoft.com/office/powerpoint/2010/main" val="3021437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Hours of Operation, Signage and Traffic Flow</a:t>
            </a:r>
            <a:endParaRPr lang="en-US" dirty="0"/>
          </a:p>
        </p:txBody>
      </p:sp>
      <p:sp>
        <p:nvSpPr>
          <p:cNvPr id="3" name="Content Placeholder 2"/>
          <p:cNvSpPr>
            <a:spLocks noGrp="1"/>
          </p:cNvSpPr>
          <p:nvPr>
            <p:ph idx="1"/>
          </p:nvPr>
        </p:nvSpPr>
        <p:spPr>
          <a:xfrm>
            <a:off x="2589212" y="2133601"/>
            <a:ext cx="8915400" cy="2206580"/>
          </a:xfrm>
        </p:spPr>
        <p:txBody>
          <a:bodyPr/>
          <a:lstStyle/>
          <a:p>
            <a:r>
              <a:rPr lang="en-US" dirty="0" smtClean="0"/>
              <a:t>Hours of operation: Monday-Sunday 9am-5pm</a:t>
            </a:r>
          </a:p>
          <a:p>
            <a:r>
              <a:rPr lang="en-US" dirty="0" smtClean="0"/>
              <a:t>Signage: All signage will be posted in accordance with Ma General Law</a:t>
            </a:r>
          </a:p>
          <a:p>
            <a:r>
              <a:rPr lang="en-US" dirty="0" smtClean="0"/>
              <a:t>Traffic flow: Minimum Traffic impact. 1-5 vehicles Monday-Friday for deliveries and shipments  </a:t>
            </a:r>
            <a:endParaRPr lang="en-US" dirty="0"/>
          </a:p>
        </p:txBody>
      </p:sp>
    </p:spTree>
    <p:extLst>
      <p:ext uri="{BB962C8B-B14F-4D97-AF65-F5344CB8AC3E}">
        <p14:creationId xmlns:p14="http://schemas.microsoft.com/office/powerpoint/2010/main" val="2576132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8172"/>
          </a:xfrm>
        </p:spPr>
        <p:txBody>
          <a:bodyPr/>
          <a:lstStyle/>
          <a:p>
            <a:r>
              <a:rPr lang="en-US" dirty="0" smtClean="0"/>
              <a:t>Security Plan</a:t>
            </a:r>
            <a:endParaRPr lang="en-US" dirty="0"/>
          </a:p>
        </p:txBody>
      </p:sp>
      <p:sp>
        <p:nvSpPr>
          <p:cNvPr id="3" name="Content Placeholder 2"/>
          <p:cNvSpPr>
            <a:spLocks noGrp="1"/>
          </p:cNvSpPr>
          <p:nvPr>
            <p:ph idx="1"/>
          </p:nvPr>
        </p:nvSpPr>
        <p:spPr>
          <a:xfrm>
            <a:off x="2589212" y="1197735"/>
            <a:ext cx="8915400" cy="5434885"/>
          </a:xfrm>
        </p:spPr>
        <p:txBody>
          <a:bodyPr>
            <a:normAutofit fontScale="85000" lnSpcReduction="20000"/>
          </a:bodyPr>
          <a:lstStyle/>
          <a:p>
            <a:r>
              <a:rPr lang="en-US" dirty="0"/>
              <a:t>(1) Mike and Jack </a:t>
            </a:r>
            <a:r>
              <a:rPr lang="en-US" dirty="0" err="1"/>
              <a:t>Conboy</a:t>
            </a:r>
            <a:r>
              <a:rPr lang="en-US" dirty="0"/>
              <a:t> shall implement sufficient security measures to deter theft of Marijuana and Marijuana Products, prevent unauthorized entrance into areas containing Marijuana and Marijuana Products and ensure the safety of Marijuana Establishment employees, Consumers and the general public by establishing true identity of all persons entering onto the property.  Security measures taken by the Mike and Jack </a:t>
            </a:r>
            <a:r>
              <a:rPr lang="en-US" dirty="0" err="1"/>
              <a:t>Conboy</a:t>
            </a:r>
            <a:r>
              <a:rPr lang="en-US" dirty="0"/>
              <a:t> to protect the Premises, employees, Marijuana Establishment Agents, Consumers and general public shall include, but not be limited to, the following:</a:t>
            </a:r>
          </a:p>
          <a:p>
            <a:r>
              <a:rPr lang="en-US" dirty="0"/>
              <a:t>(a) Positively identifying individuals seeking access to the Premises of the Marijuana Establishment or to whom or Marijuana Products are being transported pursuant to935 CMR 500.105(14) to limit access solely to individuals 21 years of age or older; by requiring all persons entering the property to first show proper government issued identification. </a:t>
            </a:r>
          </a:p>
          <a:p>
            <a:r>
              <a:rPr lang="en-US" dirty="0"/>
              <a:t>(b) Adopting procedures to prevent loitering such as posting “no Loitering” Signs at all points of entry to the property, and ensure that only individuals engaging in activity expressly or by necessary implication permitted by 935 CMR 500.000 and its enabling statute are allowed to remain on the Premises;</a:t>
            </a:r>
          </a:p>
          <a:p>
            <a:r>
              <a:rPr lang="en-US" dirty="0"/>
              <a:t>(c) Disposing of Marijuana in accordance with 935 CMR 500.105(12) in excess of the quantity required for normal, efficient operation as established within 935 CMR 500.105;</a:t>
            </a:r>
          </a:p>
          <a:p>
            <a:r>
              <a:rPr lang="en-US" dirty="0"/>
              <a:t>(d) Securing all entrances to the Marijuana Establishment to prevent unauthorized access; by way of hires security guards 24 hours a day 7 days a week. </a:t>
            </a:r>
          </a:p>
          <a:p>
            <a:r>
              <a:rPr lang="en-US" dirty="0"/>
              <a:t>(e) Establishing Limited Access Areas pursuant to 935 CMR 500.110(4), which shall be accessible only to specifically authorized personnel limited to include only the minimum number of employees essential for efficient operation;</a:t>
            </a:r>
          </a:p>
          <a:p>
            <a:r>
              <a:rPr lang="en-US" dirty="0"/>
              <a:t>(f) Storing all Finished Marijuana Products in a secure, locked safe or vault in such a manner as to prevent diversion, theft and loss;</a:t>
            </a:r>
          </a:p>
          <a:p>
            <a:endParaRPr lang="en-US" dirty="0"/>
          </a:p>
        </p:txBody>
      </p:sp>
    </p:spTree>
    <p:extLst>
      <p:ext uri="{BB962C8B-B14F-4D97-AF65-F5344CB8AC3E}">
        <p14:creationId xmlns:p14="http://schemas.microsoft.com/office/powerpoint/2010/main" val="547856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4630"/>
          </a:xfrm>
        </p:spPr>
        <p:txBody>
          <a:bodyPr/>
          <a:lstStyle/>
          <a:p>
            <a:r>
              <a:rPr lang="en-US" dirty="0" smtClean="0"/>
              <a:t>Security Plan (Continued)</a:t>
            </a:r>
            <a:endParaRPr lang="en-US" dirty="0"/>
          </a:p>
        </p:txBody>
      </p:sp>
      <p:sp>
        <p:nvSpPr>
          <p:cNvPr id="3" name="Content Placeholder 2"/>
          <p:cNvSpPr>
            <a:spLocks noGrp="1"/>
          </p:cNvSpPr>
          <p:nvPr>
            <p:ph idx="1"/>
          </p:nvPr>
        </p:nvSpPr>
        <p:spPr>
          <a:xfrm>
            <a:off x="2589212" y="1348740"/>
            <a:ext cx="8915400" cy="5348274"/>
          </a:xfrm>
        </p:spPr>
        <p:txBody>
          <a:bodyPr>
            <a:normAutofit fontScale="70000" lnSpcReduction="20000"/>
          </a:bodyPr>
          <a:lstStyle/>
          <a:p>
            <a:r>
              <a:rPr lang="en-US" dirty="0"/>
              <a:t>(g) Keeping all safes, vaults, and any other equipment or areas used for the production, cultivation, harvesting, Processing or storage, including prior to disposal, of Marijuana or Marijuana Products securely locked and protected from entry, except for the actual time required to remove or replace Marijuana;</a:t>
            </a:r>
          </a:p>
          <a:p>
            <a:r>
              <a:rPr lang="en-US" dirty="0"/>
              <a:t>(h) Keeping all locks and security equipment in good working order;</a:t>
            </a:r>
          </a:p>
          <a:p>
            <a:r>
              <a:rPr lang="en-US" dirty="0"/>
              <a:t>(</a:t>
            </a:r>
            <a:r>
              <a:rPr lang="en-US" dirty="0" err="1"/>
              <a:t>i</a:t>
            </a:r>
            <a:r>
              <a:rPr lang="en-US" dirty="0"/>
              <a:t>) Prohibiting keys, if any, from being left in the locks or stored or placed in a location accessible to persons other than specifically authorized personnel; Daily key out logs will be maintained, stored and saved a locked cabinet in the office. </a:t>
            </a:r>
          </a:p>
          <a:p>
            <a:r>
              <a:rPr lang="en-US" dirty="0"/>
              <a:t>(j) Prohibiting accessibility of security measures, such as combination numbers, pass words or electronic or biometric security systems, to persons other than specifically authorized personnel;11/1/19935 CMR - 158</a:t>
            </a:r>
          </a:p>
          <a:p>
            <a:r>
              <a:rPr lang="en-US" dirty="0"/>
              <a:t>(k) Ensuring that the outside perimeter of the Marijuana Establishment is sufficiently lit to facilitate surveillance, where applicable; </a:t>
            </a:r>
          </a:p>
          <a:p>
            <a:r>
              <a:rPr lang="en-US" dirty="0"/>
              <a:t>(l) Ensuring that all Marijuana Products are kept out of plain sight and are not visible from a public place, outside of the Marijuana Establishment, without the use of binoculars, optical aids or aircraft;</a:t>
            </a:r>
          </a:p>
          <a:p>
            <a:r>
              <a:rPr lang="en-US" dirty="0"/>
              <a:t>(m) Developing emergency policies and procedures for securing all product following any instance of diversion, theft or loss of Marijuana, and conduct an assessment to determine whether additional safeguards are necessary;</a:t>
            </a:r>
          </a:p>
          <a:p>
            <a:r>
              <a:rPr lang="en-US" dirty="0"/>
              <a:t>(n) Developing sufficient additional safeguards as required by the Commission for Marijuana Establishments that present special security concerns; </a:t>
            </a:r>
          </a:p>
          <a:p>
            <a:r>
              <a:rPr lang="en-US" dirty="0"/>
              <a:t>(o) Cash handling procedures will be established, for safe cash handling and cash transportation to financial institutions to prevent theft, loss and associated risks to the safety of employees, customers and the general public; Armored Cars will be sub-contracted to handle all bank transactions. </a:t>
            </a:r>
          </a:p>
          <a:p>
            <a:r>
              <a:rPr lang="en-US" dirty="0"/>
              <a:t>(p) Mike and Jack </a:t>
            </a:r>
            <a:r>
              <a:rPr lang="en-US" dirty="0" err="1"/>
              <a:t>Conboy</a:t>
            </a:r>
            <a:r>
              <a:rPr lang="en-US" dirty="0"/>
              <a:t> will share floor plans and layout of the facility with Law Enforcement Authorities, and in a manner and scope </a:t>
            </a:r>
          </a:p>
        </p:txBody>
      </p:sp>
    </p:spTree>
    <p:extLst>
      <p:ext uri="{BB962C8B-B14F-4D97-AF65-F5344CB8AC3E}">
        <p14:creationId xmlns:p14="http://schemas.microsoft.com/office/powerpoint/2010/main" val="3198467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05445"/>
          </a:xfrm>
        </p:spPr>
        <p:txBody>
          <a:bodyPr/>
          <a:lstStyle/>
          <a:p>
            <a:r>
              <a:rPr lang="en-US" dirty="0" smtClean="0"/>
              <a:t>Security Plan (Continued) </a:t>
            </a:r>
            <a:endParaRPr lang="en-US" dirty="0"/>
          </a:p>
        </p:txBody>
      </p:sp>
      <p:sp>
        <p:nvSpPr>
          <p:cNvPr id="3" name="Content Placeholder 2"/>
          <p:cNvSpPr>
            <a:spLocks noGrp="1"/>
          </p:cNvSpPr>
          <p:nvPr>
            <p:ph idx="1"/>
          </p:nvPr>
        </p:nvSpPr>
        <p:spPr>
          <a:xfrm>
            <a:off x="2589212" y="1429555"/>
            <a:ext cx="8915400" cy="3503053"/>
          </a:xfrm>
        </p:spPr>
        <p:txBody>
          <a:bodyPr/>
          <a:lstStyle/>
          <a:p>
            <a:r>
              <a:rPr lang="en-US" dirty="0"/>
              <a:t>as required by the municipality and identifying when the use of flammable or combustible solvents, chemicals or other materials are in use at the Establishment;  </a:t>
            </a:r>
          </a:p>
          <a:p>
            <a:r>
              <a:rPr lang="en-US" dirty="0"/>
              <a:t>(q) Sharing the Mike and Jack </a:t>
            </a:r>
            <a:r>
              <a:rPr lang="en-US" dirty="0" err="1"/>
              <a:t>Conboy’s</a:t>
            </a:r>
            <a:r>
              <a:rPr lang="en-US" dirty="0"/>
              <a:t> security plan and procedures with Law Enforcement Authorities, including police and fire departments, in the Town of Becket and periodically updating Law Enforcement Authorities, police and fire departments, if the plans or procedures are modified. </a:t>
            </a:r>
          </a:p>
          <a:p>
            <a:endParaRPr lang="en-US" dirty="0"/>
          </a:p>
        </p:txBody>
      </p:sp>
    </p:spTree>
    <p:extLst>
      <p:ext uri="{BB962C8B-B14F-4D97-AF65-F5344CB8AC3E}">
        <p14:creationId xmlns:p14="http://schemas.microsoft.com/office/powerpoint/2010/main" val="3256847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485623"/>
            <a:ext cx="8911687" cy="1068945"/>
          </a:xfrm>
        </p:spPr>
        <p:txBody>
          <a:bodyPr/>
          <a:lstStyle/>
          <a:p>
            <a:pPr algn="ctr"/>
            <a:r>
              <a:rPr lang="en-US" dirty="0" smtClean="0"/>
              <a:t>Questions?</a:t>
            </a:r>
            <a:endParaRPr lang="en-US" dirty="0"/>
          </a:p>
        </p:txBody>
      </p:sp>
    </p:spTree>
    <p:extLst>
      <p:ext uri="{BB962C8B-B14F-4D97-AF65-F5344CB8AC3E}">
        <p14:creationId xmlns:p14="http://schemas.microsoft.com/office/powerpoint/2010/main" val="1266180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2A9A09-7E71-4B29-8480-6F74A3ECD44B}"/>
              </a:ext>
            </a:extLst>
          </p:cNvPr>
          <p:cNvSpPr>
            <a:spLocks noGrp="1"/>
          </p:cNvSpPr>
          <p:nvPr>
            <p:ph type="title"/>
          </p:nvPr>
        </p:nvSpPr>
        <p:spPr>
          <a:xfrm>
            <a:off x="2592925" y="1689430"/>
            <a:ext cx="8911687" cy="1115913"/>
          </a:xfrm>
        </p:spPr>
        <p:txBody>
          <a:bodyPr>
            <a:normAutofit fontScale="90000"/>
          </a:bodyPr>
          <a:lstStyle/>
          <a:p>
            <a:r>
              <a:rPr lang="en-US" u="sng" dirty="0"/>
              <a:t>MIKE AND JACK CONBOY BUSINESS PLAN OVERWIEW</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4C2F42CA-29B7-4854-8315-7C360166C412}"/>
              </a:ext>
            </a:extLst>
          </p:cNvPr>
          <p:cNvSpPr>
            <a:spLocks noGrp="1"/>
          </p:cNvSpPr>
          <p:nvPr>
            <p:ph idx="1"/>
          </p:nvPr>
        </p:nvSpPr>
        <p:spPr>
          <a:xfrm>
            <a:off x="2589212" y="3429000"/>
            <a:ext cx="8915400" cy="2482222"/>
          </a:xfrm>
        </p:spPr>
        <p:txBody>
          <a:bodyPr/>
          <a:lstStyle/>
          <a:p>
            <a:r>
              <a:rPr lang="en-US" sz="2800" u="sng" dirty="0"/>
              <a:t>Ownership</a:t>
            </a:r>
            <a:endParaRPr lang="en-US" sz="2800" dirty="0"/>
          </a:p>
          <a:p>
            <a:pPr lvl="1"/>
            <a:r>
              <a:rPr lang="en-US" sz="2400" dirty="0"/>
              <a:t>Michael “Mike” </a:t>
            </a:r>
            <a:r>
              <a:rPr lang="en-US" sz="2400" dirty="0" err="1"/>
              <a:t>Conboy</a:t>
            </a:r>
            <a:r>
              <a:rPr lang="en-US" sz="2400" dirty="0"/>
              <a:t> </a:t>
            </a:r>
            <a:r>
              <a:rPr lang="en-US" sz="2400" dirty="0" smtClean="0"/>
              <a:t>SR</a:t>
            </a:r>
            <a:r>
              <a:rPr lang="en-US" sz="2400" dirty="0"/>
              <a:t>. </a:t>
            </a:r>
          </a:p>
          <a:p>
            <a:pPr lvl="1"/>
            <a:r>
              <a:rPr lang="en-US" sz="2400" dirty="0"/>
              <a:t>John “Jack” Conboy</a:t>
            </a:r>
          </a:p>
          <a:p>
            <a:endParaRPr lang="en-US" sz="1600" dirty="0"/>
          </a:p>
          <a:p>
            <a:pPr lvl="1"/>
            <a:endParaRPr lang="en-US" dirty="0"/>
          </a:p>
        </p:txBody>
      </p:sp>
    </p:spTree>
    <p:extLst>
      <p:ext uri="{BB962C8B-B14F-4D97-AF65-F5344CB8AC3E}">
        <p14:creationId xmlns:p14="http://schemas.microsoft.com/office/powerpoint/2010/main" val="3618466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1BC32B-DD15-4180-8A35-8E9AD95D1020}"/>
              </a:ext>
            </a:extLst>
          </p:cNvPr>
          <p:cNvSpPr>
            <a:spLocks noGrp="1"/>
          </p:cNvSpPr>
          <p:nvPr>
            <p:ph type="title"/>
          </p:nvPr>
        </p:nvSpPr>
        <p:spPr>
          <a:xfrm>
            <a:off x="2592925" y="624110"/>
            <a:ext cx="8911687" cy="769684"/>
          </a:xfrm>
        </p:spPr>
        <p:txBody>
          <a:bodyPr>
            <a:normAutofit fontScale="90000"/>
          </a:bodyPr>
          <a:lstStyle/>
          <a:p>
            <a:r>
              <a:rPr lang="en-US" u="sng" dirty="0"/>
              <a:t>The Goals and Objective </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110E2D2D-678C-44F1-91D4-E05D0D28A764}"/>
              </a:ext>
            </a:extLst>
          </p:cNvPr>
          <p:cNvSpPr>
            <a:spLocks noGrp="1"/>
          </p:cNvSpPr>
          <p:nvPr>
            <p:ph idx="1"/>
          </p:nvPr>
        </p:nvSpPr>
        <p:spPr/>
        <p:txBody>
          <a:bodyPr>
            <a:normAutofit lnSpcReduction="10000"/>
          </a:bodyPr>
          <a:lstStyle/>
          <a:p>
            <a:r>
              <a:rPr lang="en-US" dirty="0"/>
              <a:t>Mike and Jack Conboy’s goal is to obtain the community host agreement from the town of becket to own and operate a 5,000 sq. ft. cultivation Marijuana establishment here at 2727 </a:t>
            </a:r>
            <a:r>
              <a:rPr lang="en-US" dirty="0" smtClean="0"/>
              <a:t>Jacob’s </a:t>
            </a:r>
            <a:r>
              <a:rPr lang="en-US" dirty="0"/>
              <a:t>Ladder Road. They plan to construct a 12,000/12,000 sq. ft. building. (2 Floors 12,000 each) Staring out as a 5,000 sq. ft. grow and over the course of 2 years open the second floor for a total of 10,000 sq. ft. grow. </a:t>
            </a:r>
          </a:p>
          <a:p>
            <a:r>
              <a:rPr lang="en-US" dirty="0"/>
              <a:t>After obtaining a CHA, they will secure an investor to fund the project. They plan to move carefully into the financing as to strategically place this cultivation facility in the most beneficial impact to the town of BECKET first. Mike and Jack Conboy have been approached with several great financial opportunities, but would like time to review further benefits to local financing. Once they can obtain the CHA, they feel confident there will be several more beneficial options available.  Currently Mike and Jack Conboy would like to take this one step at a time. </a:t>
            </a:r>
          </a:p>
          <a:p>
            <a:endParaRPr lang="en-US" dirty="0"/>
          </a:p>
        </p:txBody>
      </p:sp>
    </p:spTree>
    <p:extLst>
      <p:ext uri="{BB962C8B-B14F-4D97-AF65-F5344CB8AC3E}">
        <p14:creationId xmlns:p14="http://schemas.microsoft.com/office/powerpoint/2010/main" val="2908599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49A88E-237B-4693-9DB6-CE4DB2A37906}"/>
              </a:ext>
            </a:extLst>
          </p:cNvPr>
          <p:cNvSpPr>
            <a:spLocks noGrp="1"/>
          </p:cNvSpPr>
          <p:nvPr>
            <p:ph type="title"/>
          </p:nvPr>
        </p:nvSpPr>
        <p:spPr>
          <a:xfrm>
            <a:off x="2592925" y="624110"/>
            <a:ext cx="8911687" cy="769684"/>
          </a:xfrm>
        </p:spPr>
        <p:txBody>
          <a:bodyPr>
            <a:normAutofit fontScale="90000"/>
          </a:bodyPr>
          <a:lstStyle/>
          <a:p>
            <a:r>
              <a:rPr lang="en-US" u="sng" dirty="0"/>
              <a:t>The Products</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77E605D0-2DE4-477C-9A38-8DA918057870}"/>
              </a:ext>
            </a:extLst>
          </p:cNvPr>
          <p:cNvSpPr>
            <a:spLocks noGrp="1"/>
          </p:cNvSpPr>
          <p:nvPr>
            <p:ph idx="1"/>
          </p:nvPr>
        </p:nvSpPr>
        <p:spPr/>
        <p:txBody>
          <a:bodyPr/>
          <a:lstStyle/>
          <a:p>
            <a:r>
              <a:rPr lang="en-US" sz="3200" dirty="0"/>
              <a:t>Mike and Jack’s primary source of income will be with wholesale flower. As the business grows, they plan to expand to whatever is demanded in the market. </a:t>
            </a:r>
          </a:p>
          <a:p>
            <a:endParaRPr lang="en-US" dirty="0"/>
          </a:p>
        </p:txBody>
      </p:sp>
    </p:spTree>
    <p:extLst>
      <p:ext uri="{BB962C8B-B14F-4D97-AF65-F5344CB8AC3E}">
        <p14:creationId xmlns:p14="http://schemas.microsoft.com/office/powerpoint/2010/main" val="319968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4E177A-E641-48F8-9269-4B7F9D01C511}"/>
              </a:ext>
            </a:extLst>
          </p:cNvPr>
          <p:cNvSpPr>
            <a:spLocks noGrp="1"/>
          </p:cNvSpPr>
          <p:nvPr>
            <p:ph type="title"/>
          </p:nvPr>
        </p:nvSpPr>
        <p:spPr>
          <a:xfrm>
            <a:off x="2592925" y="624110"/>
            <a:ext cx="8911687" cy="760807"/>
          </a:xfrm>
        </p:spPr>
        <p:txBody>
          <a:bodyPr>
            <a:normAutofit fontScale="90000"/>
          </a:bodyPr>
          <a:lstStyle/>
          <a:p>
            <a:r>
              <a:rPr lang="en-US" u="sng" dirty="0"/>
              <a:t>Target Market </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4B9D6EA5-5189-499D-BD5D-D619CA62345E}"/>
              </a:ext>
            </a:extLst>
          </p:cNvPr>
          <p:cNvSpPr>
            <a:spLocks noGrp="1"/>
          </p:cNvSpPr>
          <p:nvPr>
            <p:ph idx="1"/>
          </p:nvPr>
        </p:nvSpPr>
        <p:spPr>
          <a:xfrm>
            <a:off x="2592925" y="1384917"/>
            <a:ext cx="8915400" cy="958788"/>
          </a:xfrm>
        </p:spPr>
        <p:txBody>
          <a:bodyPr/>
          <a:lstStyle/>
          <a:p>
            <a:r>
              <a:rPr lang="en-US" sz="2400" dirty="0"/>
              <a:t>Mike and Jack Conboy plan to market all Mass ME establishments throughout but not limited to MA. </a:t>
            </a:r>
          </a:p>
          <a:p>
            <a:endParaRPr lang="en-US" dirty="0"/>
          </a:p>
        </p:txBody>
      </p:sp>
      <p:sp>
        <p:nvSpPr>
          <p:cNvPr id="4" name="Title 1">
            <a:extLst>
              <a:ext uri="{FF2B5EF4-FFF2-40B4-BE49-F238E27FC236}">
                <a16:creationId xmlns="" xmlns:a16="http://schemas.microsoft.com/office/drawing/2014/main" id="{854AC4EE-AE89-4415-99E2-462E019A4D2E}"/>
              </a:ext>
            </a:extLst>
          </p:cNvPr>
          <p:cNvSpPr txBox="1">
            <a:spLocks/>
          </p:cNvSpPr>
          <p:nvPr/>
        </p:nvSpPr>
        <p:spPr>
          <a:xfrm>
            <a:off x="2592925" y="3620414"/>
            <a:ext cx="8911687" cy="760807"/>
          </a:xfrm>
          <a:prstGeom prst="rect">
            <a:avLst/>
          </a:prstGeom>
        </p:spPr>
        <p:txBody>
          <a:bodyPr vert="horz" lIns="91440" tIns="45720" rIns="91440" bIns="45720" rtlCol="0" anchor="t">
            <a:normAutofit fontScale="300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0700" u="sng" dirty="0"/>
              <a:t>Organizational timeline </a:t>
            </a:r>
            <a:endParaRPr lang="en-US" sz="10700" dirty="0"/>
          </a:p>
          <a:p>
            <a:r>
              <a:rPr lang="en-US" dirty="0"/>
              <a:t/>
            </a:r>
            <a:br>
              <a:rPr lang="en-US" dirty="0"/>
            </a:br>
            <a:endParaRPr lang="en-US" dirty="0"/>
          </a:p>
        </p:txBody>
      </p:sp>
      <p:sp>
        <p:nvSpPr>
          <p:cNvPr id="7" name="Content Placeholder 2">
            <a:extLst>
              <a:ext uri="{FF2B5EF4-FFF2-40B4-BE49-F238E27FC236}">
                <a16:creationId xmlns="" xmlns:a16="http://schemas.microsoft.com/office/drawing/2014/main" id="{539B6949-8A30-4A08-B0AC-C47B7F6B7E89}"/>
              </a:ext>
            </a:extLst>
          </p:cNvPr>
          <p:cNvSpPr txBox="1">
            <a:spLocks/>
          </p:cNvSpPr>
          <p:nvPr/>
        </p:nvSpPr>
        <p:spPr>
          <a:xfrm>
            <a:off x="2589212" y="4514294"/>
            <a:ext cx="8915400" cy="234370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400" dirty="0"/>
              <a:t>Upon receiving a CHA from the </a:t>
            </a:r>
            <a:r>
              <a:rPr lang="en-US" sz="2400" dirty="0" smtClean="0"/>
              <a:t>Town </a:t>
            </a:r>
            <a:r>
              <a:rPr lang="en-US" sz="2400" dirty="0"/>
              <a:t>of Becket, Mike and Jack Conboy will be able to secure </a:t>
            </a:r>
            <a:r>
              <a:rPr lang="en-US" sz="2400" dirty="0" smtClean="0"/>
              <a:t>financing. </a:t>
            </a:r>
          </a:p>
          <a:p>
            <a:r>
              <a:rPr lang="en-US" sz="2400" dirty="0" smtClean="0"/>
              <a:t>Submit an application to the State </a:t>
            </a:r>
          </a:p>
          <a:p>
            <a:r>
              <a:rPr lang="en-US" sz="2400" dirty="0" smtClean="0"/>
              <a:t>Purchase and furnish a pre-fab building</a:t>
            </a:r>
          </a:p>
          <a:p>
            <a:r>
              <a:rPr lang="en-US" sz="2400" dirty="0" smtClean="0"/>
              <a:t>Cultivate Marijuana </a:t>
            </a:r>
          </a:p>
          <a:p>
            <a:endParaRPr lang="en-US" sz="2400" dirty="0"/>
          </a:p>
          <a:p>
            <a:endParaRPr lang="en-US" dirty="0"/>
          </a:p>
        </p:txBody>
      </p:sp>
    </p:spTree>
    <p:extLst>
      <p:ext uri="{BB962C8B-B14F-4D97-AF65-F5344CB8AC3E}">
        <p14:creationId xmlns:p14="http://schemas.microsoft.com/office/powerpoint/2010/main" val="3804074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33AF0A-8EF6-4BD5-9E66-8DD72A4A467C}"/>
              </a:ext>
            </a:extLst>
          </p:cNvPr>
          <p:cNvSpPr>
            <a:spLocks noGrp="1"/>
          </p:cNvSpPr>
          <p:nvPr>
            <p:ph type="title"/>
          </p:nvPr>
        </p:nvSpPr>
        <p:spPr>
          <a:xfrm>
            <a:off x="2592925" y="624110"/>
            <a:ext cx="8911687" cy="751929"/>
          </a:xfrm>
        </p:spPr>
        <p:txBody>
          <a:bodyPr/>
          <a:lstStyle/>
          <a:p>
            <a:r>
              <a:rPr lang="en-US" dirty="0"/>
              <a:t>Leadership Team </a:t>
            </a:r>
          </a:p>
        </p:txBody>
      </p:sp>
      <p:sp>
        <p:nvSpPr>
          <p:cNvPr id="3" name="Content Placeholder 2">
            <a:extLst>
              <a:ext uri="{FF2B5EF4-FFF2-40B4-BE49-F238E27FC236}">
                <a16:creationId xmlns="" xmlns:a16="http://schemas.microsoft.com/office/drawing/2014/main" id="{9BC1B928-4BBC-474B-99E8-1B6E07C149A3}"/>
              </a:ext>
            </a:extLst>
          </p:cNvPr>
          <p:cNvSpPr>
            <a:spLocks noGrp="1"/>
          </p:cNvSpPr>
          <p:nvPr>
            <p:ph idx="1"/>
          </p:nvPr>
        </p:nvSpPr>
        <p:spPr>
          <a:xfrm>
            <a:off x="2589212" y="1455938"/>
            <a:ext cx="8915400" cy="5211192"/>
          </a:xfrm>
        </p:spPr>
        <p:txBody>
          <a:bodyPr>
            <a:normAutofit/>
          </a:bodyPr>
          <a:lstStyle/>
          <a:p>
            <a:r>
              <a:rPr lang="en-US" sz="2000" dirty="0"/>
              <a:t>John “Jack” Conboy: 1515 Reservoir Road East Otis, MA</a:t>
            </a:r>
          </a:p>
          <a:p>
            <a:pPr lvl="1"/>
            <a:r>
              <a:rPr lang="en-US" sz="2000" dirty="0"/>
              <a:t>Born and raised in Longmeadow, Jack has dedicated the last 31 years of his life to the small community of Otis Ma. After several years traveling to Otis Reservoir in the early 60’s with his family for vacations in their small lakeside cabin, he found a love for the area. He and his family moved here in 1980 and started a logging business with his brother, friend and partner Michael “mike” Conboy. He has worked for the Town of Otis as the sanitation inspector, tree warden, constable and planning board. It’s been his privilege to serve selflessly as a part of his civic duty. Back in the day Jack was a licensed pilot, Westfield State Collage security Guard and a 32</a:t>
            </a:r>
            <a:r>
              <a:rPr lang="en-US" sz="2000" baseline="30000" dirty="0"/>
              <a:t>nd</a:t>
            </a:r>
            <a:r>
              <a:rPr lang="en-US" sz="2000" dirty="0"/>
              <a:t> degree Free Masson. His goals are to achieve a stable future for himself and his family, while giving back to the community he loves so much.</a:t>
            </a:r>
          </a:p>
        </p:txBody>
      </p:sp>
    </p:spTree>
    <p:extLst>
      <p:ext uri="{BB962C8B-B14F-4D97-AF65-F5344CB8AC3E}">
        <p14:creationId xmlns:p14="http://schemas.microsoft.com/office/powerpoint/2010/main" val="1397308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713E6A-E3F9-43A9-8711-0C9374071C89}"/>
              </a:ext>
            </a:extLst>
          </p:cNvPr>
          <p:cNvSpPr>
            <a:spLocks noGrp="1"/>
          </p:cNvSpPr>
          <p:nvPr>
            <p:ph type="title"/>
          </p:nvPr>
        </p:nvSpPr>
        <p:spPr>
          <a:xfrm>
            <a:off x="2592925" y="624110"/>
            <a:ext cx="8911687" cy="840706"/>
          </a:xfrm>
        </p:spPr>
        <p:txBody>
          <a:bodyPr/>
          <a:lstStyle/>
          <a:p>
            <a:r>
              <a:rPr lang="en-US" dirty="0"/>
              <a:t>Leadership Team (cont’d)</a:t>
            </a:r>
          </a:p>
        </p:txBody>
      </p:sp>
      <p:sp>
        <p:nvSpPr>
          <p:cNvPr id="3" name="Content Placeholder 2">
            <a:extLst>
              <a:ext uri="{FF2B5EF4-FFF2-40B4-BE49-F238E27FC236}">
                <a16:creationId xmlns="" xmlns:a16="http://schemas.microsoft.com/office/drawing/2014/main" id="{6C216CAE-4074-4262-9353-10218B519FB2}"/>
              </a:ext>
            </a:extLst>
          </p:cNvPr>
          <p:cNvSpPr>
            <a:spLocks noGrp="1"/>
          </p:cNvSpPr>
          <p:nvPr>
            <p:ph idx="1"/>
          </p:nvPr>
        </p:nvSpPr>
        <p:spPr/>
        <p:txBody>
          <a:bodyPr>
            <a:normAutofit/>
          </a:bodyPr>
          <a:lstStyle/>
          <a:p>
            <a:r>
              <a:rPr lang="en-US" sz="2400" dirty="0"/>
              <a:t>Michael “Mike” Conboy Sr. : “Mike” 535 Dimmock Road Otis, MA</a:t>
            </a:r>
          </a:p>
          <a:p>
            <a:pPr lvl="1"/>
            <a:r>
              <a:rPr lang="en-US" sz="2400" dirty="0"/>
              <a:t>Mike graduated college with his bachelor’s degree in business management. He was employed with IBM as management. He moved to Otis to assist his brother in the logging business. After many successful years here in the Berkshires, he longs to a difference in his local community and provide a better opportunity to his family and loved ones. </a:t>
            </a:r>
          </a:p>
        </p:txBody>
      </p:sp>
    </p:spTree>
    <p:extLst>
      <p:ext uri="{BB962C8B-B14F-4D97-AF65-F5344CB8AC3E}">
        <p14:creationId xmlns:p14="http://schemas.microsoft.com/office/powerpoint/2010/main" val="3179767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2858F2-F11A-48D1-9B97-C514B0F63D99}"/>
              </a:ext>
            </a:extLst>
          </p:cNvPr>
          <p:cNvSpPr>
            <a:spLocks noGrp="1"/>
          </p:cNvSpPr>
          <p:nvPr>
            <p:ph type="title"/>
          </p:nvPr>
        </p:nvSpPr>
        <p:spPr>
          <a:xfrm>
            <a:off x="2592925" y="624110"/>
            <a:ext cx="8911687" cy="929482"/>
          </a:xfrm>
        </p:spPr>
        <p:txBody>
          <a:bodyPr/>
          <a:lstStyle/>
          <a:p>
            <a:r>
              <a:rPr lang="en-US" u="sng" dirty="0"/>
              <a:t>Contact Information:</a:t>
            </a:r>
          </a:p>
        </p:txBody>
      </p:sp>
      <p:sp>
        <p:nvSpPr>
          <p:cNvPr id="3" name="Content Placeholder 2">
            <a:extLst>
              <a:ext uri="{FF2B5EF4-FFF2-40B4-BE49-F238E27FC236}">
                <a16:creationId xmlns="" xmlns:a16="http://schemas.microsoft.com/office/drawing/2014/main" id="{8921C24C-BF1B-4FDE-B398-1C6CBD28606D}"/>
              </a:ext>
            </a:extLst>
          </p:cNvPr>
          <p:cNvSpPr>
            <a:spLocks noGrp="1"/>
          </p:cNvSpPr>
          <p:nvPr>
            <p:ph idx="1"/>
          </p:nvPr>
        </p:nvSpPr>
        <p:spPr>
          <a:xfrm>
            <a:off x="2589212" y="1642369"/>
            <a:ext cx="8915400" cy="4268853"/>
          </a:xfrm>
        </p:spPr>
        <p:txBody>
          <a:bodyPr/>
          <a:lstStyle/>
          <a:p>
            <a:r>
              <a:rPr lang="en-US" sz="2000" dirty="0"/>
              <a:t>John “Jack” Conboy </a:t>
            </a:r>
          </a:p>
          <a:p>
            <a:pPr lvl="1"/>
            <a:r>
              <a:rPr lang="en-US" sz="2000" dirty="0"/>
              <a:t>1515 Reservoir Road</a:t>
            </a:r>
          </a:p>
          <a:p>
            <a:pPr lvl="1"/>
            <a:r>
              <a:rPr lang="en-US" sz="2000" dirty="0"/>
              <a:t>East Otis, Ma 01029</a:t>
            </a:r>
          </a:p>
          <a:p>
            <a:pPr lvl="1"/>
            <a:r>
              <a:rPr lang="en-US" sz="2000" dirty="0"/>
              <a:t># 413-530-8033</a:t>
            </a:r>
          </a:p>
          <a:p>
            <a:r>
              <a:rPr lang="en-US" sz="2000" dirty="0"/>
              <a:t>Michael “Mike” Conboy </a:t>
            </a:r>
          </a:p>
          <a:p>
            <a:pPr lvl="1"/>
            <a:r>
              <a:rPr lang="en-US" sz="2000" dirty="0"/>
              <a:t>535 Dimmock Road </a:t>
            </a:r>
          </a:p>
          <a:p>
            <a:pPr lvl="1"/>
            <a:r>
              <a:rPr lang="en-US" sz="2000" dirty="0"/>
              <a:t>Otis, Ma 01253</a:t>
            </a:r>
          </a:p>
          <a:p>
            <a:pPr lvl="1"/>
            <a:r>
              <a:rPr lang="en-US" sz="2000" dirty="0"/>
              <a:t>#413-530-6495</a:t>
            </a:r>
          </a:p>
          <a:p>
            <a:endParaRPr lang="en-US" dirty="0"/>
          </a:p>
        </p:txBody>
      </p:sp>
    </p:spTree>
    <p:extLst>
      <p:ext uri="{BB962C8B-B14F-4D97-AF65-F5344CB8AC3E}">
        <p14:creationId xmlns:p14="http://schemas.microsoft.com/office/powerpoint/2010/main" val="1791038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79CF75-CB52-487A-9950-C0DD302DC4D2}"/>
              </a:ext>
            </a:extLst>
          </p:cNvPr>
          <p:cNvSpPr>
            <a:spLocks noGrp="1"/>
          </p:cNvSpPr>
          <p:nvPr>
            <p:ph type="title"/>
          </p:nvPr>
        </p:nvSpPr>
        <p:spPr>
          <a:xfrm>
            <a:off x="2592925" y="624110"/>
            <a:ext cx="8911687" cy="769684"/>
          </a:xfrm>
        </p:spPr>
        <p:txBody>
          <a:bodyPr>
            <a:normAutofit fontScale="90000"/>
          </a:bodyPr>
          <a:lstStyle/>
          <a:p>
            <a:r>
              <a:rPr lang="en-US" u="sng" dirty="0"/>
              <a:t>Operational Timeline </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390F4C9F-8B2B-45D7-9195-2FED54F5FF01}"/>
              </a:ext>
            </a:extLst>
          </p:cNvPr>
          <p:cNvSpPr>
            <a:spLocks noGrp="1"/>
          </p:cNvSpPr>
          <p:nvPr>
            <p:ph idx="1"/>
          </p:nvPr>
        </p:nvSpPr>
        <p:spPr>
          <a:xfrm>
            <a:off x="2518191" y="1806606"/>
            <a:ext cx="8915400" cy="4594194"/>
          </a:xfrm>
        </p:spPr>
        <p:txBody>
          <a:bodyPr/>
          <a:lstStyle/>
          <a:p>
            <a:r>
              <a:rPr lang="en-US" dirty="0"/>
              <a:t>Receive provisional license 				July 31</a:t>
            </a:r>
            <a:r>
              <a:rPr lang="en-US" baseline="30000" dirty="0"/>
              <a:t>st</a:t>
            </a:r>
            <a:r>
              <a:rPr lang="en-US" dirty="0"/>
              <a:t> 2021</a:t>
            </a:r>
          </a:p>
          <a:p>
            <a:r>
              <a:rPr lang="en-US" dirty="0"/>
              <a:t>Obtain liability insurance 				July 31</a:t>
            </a:r>
            <a:r>
              <a:rPr lang="en-US" baseline="30000" dirty="0"/>
              <a:t>st</a:t>
            </a:r>
            <a:r>
              <a:rPr lang="en-US" dirty="0"/>
              <a:t> 2021</a:t>
            </a:r>
          </a:p>
          <a:p>
            <a:r>
              <a:rPr lang="en-US" dirty="0"/>
              <a:t>Equipment install 						August 3</a:t>
            </a:r>
            <a:r>
              <a:rPr lang="en-US" baseline="30000" dirty="0"/>
              <a:t>rd</a:t>
            </a:r>
            <a:r>
              <a:rPr lang="en-US" dirty="0"/>
              <a:t> 2021</a:t>
            </a:r>
          </a:p>
          <a:p>
            <a:r>
              <a:rPr lang="en-US" dirty="0"/>
              <a:t>CCC final inspection 					Sept 30</a:t>
            </a:r>
            <a:r>
              <a:rPr lang="en-US" baseline="30000" dirty="0"/>
              <a:t>th</a:t>
            </a:r>
            <a:r>
              <a:rPr lang="en-US" dirty="0"/>
              <a:t> 2021</a:t>
            </a:r>
          </a:p>
          <a:p>
            <a:r>
              <a:rPr lang="en-US" dirty="0"/>
              <a:t>Career and hiring fair					October 5</a:t>
            </a:r>
            <a:r>
              <a:rPr lang="en-US" baseline="30000" dirty="0"/>
              <a:t>th</a:t>
            </a:r>
            <a:r>
              <a:rPr lang="en-US" dirty="0"/>
              <a:t> 2021 </a:t>
            </a:r>
          </a:p>
          <a:p>
            <a:r>
              <a:rPr lang="en-US" dirty="0"/>
              <a:t>Staff recruitment and hiring 				October 31</a:t>
            </a:r>
            <a:r>
              <a:rPr lang="en-US" baseline="30000" dirty="0"/>
              <a:t>st</a:t>
            </a:r>
            <a:r>
              <a:rPr lang="en-US" dirty="0"/>
              <a:t> 2021</a:t>
            </a:r>
          </a:p>
          <a:p>
            <a:r>
              <a:rPr lang="en-US" dirty="0"/>
              <a:t>Final CCC license 						Nov.12</a:t>
            </a:r>
            <a:r>
              <a:rPr lang="en-US" baseline="30000" dirty="0"/>
              <a:t>th</a:t>
            </a:r>
            <a:r>
              <a:rPr lang="en-US" dirty="0"/>
              <a:t> 2021</a:t>
            </a:r>
          </a:p>
          <a:p>
            <a:r>
              <a:rPr lang="en-US" dirty="0"/>
              <a:t>Staff training							Nov 2</a:t>
            </a:r>
            <a:r>
              <a:rPr lang="en-US" baseline="30000" dirty="0"/>
              <a:t>nd</a:t>
            </a:r>
            <a:r>
              <a:rPr lang="en-US" dirty="0"/>
              <a:t> 2021 </a:t>
            </a:r>
          </a:p>
          <a:p>
            <a:r>
              <a:rPr lang="en-US" dirty="0"/>
              <a:t>Commence operations 					Dec 10</a:t>
            </a:r>
            <a:r>
              <a:rPr lang="en-US" baseline="30000" dirty="0"/>
              <a:t>th</a:t>
            </a:r>
            <a:r>
              <a:rPr lang="en-US" dirty="0"/>
              <a:t> 2021</a:t>
            </a:r>
          </a:p>
          <a:p>
            <a:r>
              <a:rPr lang="en-US" dirty="0"/>
              <a:t>First harvest 							March 19</a:t>
            </a:r>
            <a:r>
              <a:rPr lang="en-US" baseline="30000" dirty="0"/>
              <a:t>th</a:t>
            </a:r>
            <a:r>
              <a:rPr lang="en-US" dirty="0"/>
              <a:t> 2022</a:t>
            </a:r>
          </a:p>
          <a:p>
            <a:r>
              <a:rPr lang="en-US" dirty="0"/>
              <a:t>First whole sales 						May 10</a:t>
            </a:r>
            <a:r>
              <a:rPr lang="en-US" baseline="30000" dirty="0"/>
              <a:t>th</a:t>
            </a:r>
            <a:r>
              <a:rPr lang="en-US" dirty="0"/>
              <a:t> 2022</a:t>
            </a:r>
          </a:p>
          <a:p>
            <a:pPr marL="0" indent="0">
              <a:buNone/>
            </a:pPr>
            <a:endParaRPr lang="en-US" dirty="0"/>
          </a:p>
        </p:txBody>
      </p:sp>
    </p:spTree>
    <p:extLst>
      <p:ext uri="{BB962C8B-B14F-4D97-AF65-F5344CB8AC3E}">
        <p14:creationId xmlns:p14="http://schemas.microsoft.com/office/powerpoint/2010/main" val="68071452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217</TotalTime>
  <Words>1641</Words>
  <Application>Microsoft Office PowerPoint</Application>
  <PresentationFormat>Widescreen</PresentationFormat>
  <Paragraphs>80</Paragraphs>
  <Slides>17</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vt:lpstr>
      <vt:lpstr>Century Gothic</vt:lpstr>
      <vt:lpstr>Wingdings 3</vt:lpstr>
      <vt:lpstr>Wisp</vt:lpstr>
      <vt:lpstr>Acrobat Document</vt:lpstr>
      <vt:lpstr>Conboy Proposed Cultivation and Manufacturing Facility</vt:lpstr>
      <vt:lpstr>MIKE AND JACK CONBOY BUSINESS PLAN OVERWIEW </vt:lpstr>
      <vt:lpstr>The Goals and Objective  </vt:lpstr>
      <vt:lpstr>The Products </vt:lpstr>
      <vt:lpstr>Target Market  </vt:lpstr>
      <vt:lpstr>Leadership Team </vt:lpstr>
      <vt:lpstr>Leadership Team (cont’d)</vt:lpstr>
      <vt:lpstr>Contact Information:</vt:lpstr>
      <vt:lpstr>Operational Timeline  </vt:lpstr>
      <vt:lpstr>Plot Plan</vt:lpstr>
      <vt:lpstr>Proposed Interior Sight Plan </vt:lpstr>
      <vt:lpstr>Lighting, Shading and Odor Control</vt:lpstr>
      <vt:lpstr>Hours of Operation, Signage and Traffic Flow</vt:lpstr>
      <vt:lpstr>Security Plan</vt:lpstr>
      <vt:lpstr>Security Plan (Continued)</vt:lpstr>
      <vt:lpstr>Security Plan (Continued) </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Conboy Proposed Cultivation and Manufacturing Facility</dc:title>
  <dc:creator>Heather</dc:creator>
  <cp:lastModifiedBy>Gilbert, Beverly</cp:lastModifiedBy>
  <cp:revision>17</cp:revision>
  <dcterms:created xsi:type="dcterms:W3CDTF">2020-05-15T19:03:09Z</dcterms:created>
  <dcterms:modified xsi:type="dcterms:W3CDTF">2020-05-21T13:12:53Z</dcterms:modified>
</cp:coreProperties>
</file>